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9.xml" ContentType="application/vnd.openxmlformats-officedocument.theme+xml"/>
  <Override PartName="/ppt/slideLayouts/slideLayout27.xml" ContentType="application/vnd.openxmlformats-officedocument.presentationml.slideLayout+xml"/>
  <Override PartName="/ppt/theme/theme10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1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5.xml" ContentType="application/vnd.openxmlformats-officedocument.theme+xml"/>
  <Override PartName="/ppt/slideLayouts/slideLayout37.xml" ContentType="application/vnd.openxmlformats-officedocument.presentationml.slideLayout+xml"/>
  <Override PartName="/ppt/theme/theme1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52" r:id="rId5"/>
    <p:sldMasterId id="2147483670" r:id="rId6"/>
    <p:sldMasterId id="2147483658" r:id="rId7"/>
    <p:sldMasterId id="2147483672" r:id="rId8"/>
    <p:sldMasterId id="2147483664" r:id="rId9"/>
    <p:sldMasterId id="2147483674" r:id="rId10"/>
    <p:sldMasterId id="2147483676" r:id="rId11"/>
    <p:sldMasterId id="2147483698" r:id="rId12"/>
    <p:sldMasterId id="2147483700" r:id="rId13"/>
    <p:sldMasterId id="2147483708" r:id="rId14"/>
    <p:sldMasterId id="2147483712" r:id="rId15"/>
    <p:sldMasterId id="2147483716" r:id="rId16"/>
    <p:sldMasterId id="2147483719" r:id="rId17"/>
    <p:sldMasterId id="2147483723" r:id="rId18"/>
    <p:sldMasterId id="2147483738" r:id="rId19"/>
    <p:sldMasterId id="2147483741" r:id="rId20"/>
    <p:sldMasterId id="2147483746" r:id="rId21"/>
  </p:sldMasterIdLst>
  <p:notesMasterIdLst>
    <p:notesMasterId r:id="rId26"/>
  </p:notesMasterIdLst>
  <p:handoutMasterIdLst>
    <p:handoutMasterId r:id="rId27"/>
  </p:handoutMasterIdLst>
  <p:sldIdLst>
    <p:sldId id="554" r:id="rId22"/>
    <p:sldId id="638" r:id="rId23"/>
    <p:sldId id="602" r:id="rId24"/>
    <p:sldId id="639" r:id="rId25"/>
  </p:sldIdLst>
  <p:sldSz cx="12192000" cy="6858000"/>
  <p:notesSz cx="1095375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caster, Vicki Ann (val7zv)" initials="LVA(" lastIdx="1" clrIdx="0">
    <p:extLst>
      <p:ext uri="{19B8F6BF-5375-455C-9EA6-DF929625EA0E}">
        <p15:presenceInfo xmlns:p15="http://schemas.microsoft.com/office/powerpoint/2012/main" userId="S::val7zv@virginia.edu::1848b937-7720-42a5-9891-d77f8c3cb7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F6D"/>
    <a:srgbClr val="00306C"/>
    <a:srgbClr val="E46C0A"/>
    <a:srgbClr val="153164"/>
    <a:srgbClr val="FFFFFF"/>
    <a:srgbClr val="002E6C"/>
    <a:srgbClr val="F19865"/>
    <a:srgbClr val="FFAF48"/>
    <a:srgbClr val="012F6C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85414-6585-4700-9565-E98CECF67A2F}" v="1" dt="2023-06-18T01:15:17.098"/>
    <p1510:client id="{875FD3F8-D585-4309-B736-357F53A42095}" v="196" dt="2023-05-30T21:24:12.579"/>
    <p1510:client id="{D243FB30-DF0C-E783-9D69-A7FB1457646C}" v="7" dt="2023-05-31T13:54:26.2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WE, Guy Leonel (yhu2bk)" userId="S::yhu2bk@virginia.edu::11685c5a-53e6-4e65-8a63-dbc64c77a506" providerId="AD" clId="Web-{D243FB30-DF0C-E783-9D69-A7FB1457646C}"/>
    <pc:docChg chg="modSld">
      <pc:chgData name="SIWE, Guy Leonel (yhu2bk)" userId="S::yhu2bk@virginia.edu::11685c5a-53e6-4e65-8a63-dbc64c77a506" providerId="AD" clId="Web-{D243FB30-DF0C-E783-9D69-A7FB1457646C}" dt="2023-05-31T13:54:25.626" v="5" actId="20577"/>
      <pc:docMkLst>
        <pc:docMk/>
      </pc:docMkLst>
      <pc:sldChg chg="modSp">
        <pc:chgData name="SIWE, Guy Leonel (yhu2bk)" userId="S::yhu2bk@virginia.edu::11685c5a-53e6-4e65-8a63-dbc64c77a506" providerId="AD" clId="Web-{D243FB30-DF0C-E783-9D69-A7FB1457646C}" dt="2023-05-31T13:54:25.626" v="5" actId="20577"/>
        <pc:sldMkLst>
          <pc:docMk/>
          <pc:sldMk cId="4228515188" sldId="638"/>
        </pc:sldMkLst>
        <pc:spChg chg="mod">
          <ac:chgData name="SIWE, Guy Leonel (yhu2bk)" userId="S::yhu2bk@virginia.edu::11685c5a-53e6-4e65-8a63-dbc64c77a506" providerId="AD" clId="Web-{D243FB30-DF0C-E783-9D69-A7FB1457646C}" dt="2023-05-31T13:22:35.704" v="0" actId="1076"/>
          <ac:spMkLst>
            <pc:docMk/>
            <pc:sldMk cId="4228515188" sldId="638"/>
            <ac:spMk id="2" creationId="{00000000-0000-0000-0000-000000000000}"/>
          </ac:spMkLst>
        </pc:spChg>
        <pc:spChg chg="mod">
          <ac:chgData name="SIWE, Guy Leonel (yhu2bk)" userId="S::yhu2bk@virginia.edu::11685c5a-53e6-4e65-8a63-dbc64c77a506" providerId="AD" clId="Web-{D243FB30-DF0C-E783-9D69-A7FB1457646C}" dt="2023-05-31T13:54:25.626" v="5" actId="20577"/>
          <ac:spMkLst>
            <pc:docMk/>
            <pc:sldMk cId="4228515188" sldId="638"/>
            <ac:spMk id="7" creationId="{0D9BCD8E-65D4-6EE3-E525-1A834BD11A66}"/>
          </ac:spMkLst>
        </pc:spChg>
      </pc:sldChg>
    </pc:docChg>
  </pc:docChgLst>
  <pc:docChgLst>
    <pc:chgData name="Thurston, Joel (jt9sz)" userId="S::jt9sz@virginia.edu::0b817237-2e4a-4a07-ab95-9daea5bb5909" providerId="AD" clId="Web-{875FD3F8-D585-4309-B736-357F53A42095}"/>
    <pc:docChg chg="modSld">
      <pc:chgData name="Thurston, Joel (jt9sz)" userId="S::jt9sz@virginia.edu::0b817237-2e4a-4a07-ab95-9daea5bb5909" providerId="AD" clId="Web-{875FD3F8-D585-4309-B736-357F53A42095}" dt="2023-05-30T21:24:12.579" v="190" actId="20577"/>
      <pc:docMkLst>
        <pc:docMk/>
      </pc:docMkLst>
      <pc:sldChg chg="modSp">
        <pc:chgData name="Thurston, Joel (jt9sz)" userId="S::jt9sz@virginia.edu::0b817237-2e4a-4a07-ab95-9daea5bb5909" providerId="AD" clId="Web-{875FD3F8-D585-4309-B736-357F53A42095}" dt="2023-05-30T21:22:33.278" v="161" actId="20577"/>
        <pc:sldMkLst>
          <pc:docMk/>
          <pc:sldMk cId="1381311880" sldId="602"/>
        </pc:sldMkLst>
        <pc:spChg chg="mod">
          <ac:chgData name="Thurston, Joel (jt9sz)" userId="S::jt9sz@virginia.edu::0b817237-2e4a-4a07-ab95-9daea5bb5909" providerId="AD" clId="Web-{875FD3F8-D585-4309-B736-357F53A42095}" dt="2023-05-30T21:22:33.278" v="161" actId="20577"/>
          <ac:spMkLst>
            <pc:docMk/>
            <pc:sldMk cId="1381311880" sldId="602"/>
            <ac:spMk id="3" creationId="{3B21DD01-C626-952D-23BF-1900EC30E48A}"/>
          </ac:spMkLst>
        </pc:spChg>
        <pc:spChg chg="mod">
          <ac:chgData name="Thurston, Joel (jt9sz)" userId="S::jt9sz@virginia.edu::0b817237-2e4a-4a07-ab95-9daea5bb5909" providerId="AD" clId="Web-{875FD3F8-D585-4309-B736-357F53A42095}" dt="2023-05-30T21:20:28.882" v="146" actId="20577"/>
          <ac:spMkLst>
            <pc:docMk/>
            <pc:sldMk cId="1381311880" sldId="602"/>
            <ac:spMk id="6" creationId="{9FFFD37F-ABC8-D4D7-BE05-C0A426F30F64}"/>
          </ac:spMkLst>
        </pc:spChg>
        <pc:cxnChg chg="mod">
          <ac:chgData name="Thurston, Joel (jt9sz)" userId="S::jt9sz@virginia.edu::0b817237-2e4a-4a07-ab95-9daea5bb5909" providerId="AD" clId="Web-{875FD3F8-D585-4309-B736-357F53A42095}" dt="2023-05-30T21:21:06.212" v="147"/>
          <ac:cxnSpMkLst>
            <pc:docMk/>
            <pc:sldMk cId="1381311880" sldId="602"/>
            <ac:cxnSpMk id="10" creationId="{88074AED-0E6A-6554-A2E8-7E1E091F97E8}"/>
          </ac:cxnSpMkLst>
        </pc:cxnChg>
        <pc:cxnChg chg="mod">
          <ac:chgData name="Thurston, Joel (jt9sz)" userId="S::jt9sz@virginia.edu::0b817237-2e4a-4a07-ab95-9daea5bb5909" providerId="AD" clId="Web-{875FD3F8-D585-4309-B736-357F53A42095}" dt="2023-05-30T21:21:43.245" v="152"/>
          <ac:cxnSpMkLst>
            <pc:docMk/>
            <pc:sldMk cId="1381311880" sldId="602"/>
            <ac:cxnSpMk id="12" creationId="{2E44124A-CD4E-6BB8-124A-2FDFDF0C40FB}"/>
          </ac:cxnSpMkLst>
        </pc:cxnChg>
        <pc:cxnChg chg="mod">
          <ac:chgData name="Thurston, Joel (jt9sz)" userId="S::jt9sz@virginia.edu::0b817237-2e4a-4a07-ab95-9daea5bb5909" providerId="AD" clId="Web-{875FD3F8-D585-4309-B736-357F53A42095}" dt="2023-05-30T21:21:17.666" v="148"/>
          <ac:cxnSpMkLst>
            <pc:docMk/>
            <pc:sldMk cId="1381311880" sldId="602"/>
            <ac:cxnSpMk id="15" creationId="{50737EBC-4D4B-9F09-D0A3-9825165A33DA}"/>
          </ac:cxnSpMkLst>
        </pc:cxnChg>
      </pc:sldChg>
      <pc:sldChg chg="modSp">
        <pc:chgData name="Thurston, Joel (jt9sz)" userId="S::jt9sz@virginia.edu::0b817237-2e4a-4a07-ab95-9daea5bb5909" providerId="AD" clId="Web-{875FD3F8-D585-4309-B736-357F53A42095}" dt="2023-05-30T21:24:12.579" v="190" actId="20577"/>
        <pc:sldMkLst>
          <pc:docMk/>
          <pc:sldMk cId="4228515188" sldId="638"/>
        </pc:sldMkLst>
        <pc:spChg chg="mod">
          <ac:chgData name="Thurston, Joel (jt9sz)" userId="S::jt9sz@virginia.edu::0b817237-2e4a-4a07-ab95-9daea5bb5909" providerId="AD" clId="Web-{875FD3F8-D585-4309-B736-357F53A42095}" dt="2023-05-30T21:24:12.579" v="190" actId="20577"/>
          <ac:spMkLst>
            <pc:docMk/>
            <pc:sldMk cId="4228515188" sldId="638"/>
            <ac:spMk id="7" creationId="{0D9BCD8E-65D4-6EE3-E525-1A834BD11A66}"/>
          </ac:spMkLst>
        </pc:spChg>
      </pc:sldChg>
      <pc:sldChg chg="modSp">
        <pc:chgData name="Thurston, Joel (jt9sz)" userId="S::jt9sz@virginia.edu::0b817237-2e4a-4a07-ab95-9daea5bb5909" providerId="AD" clId="Web-{875FD3F8-D585-4309-B736-357F53A42095}" dt="2023-05-30T21:22:45.716" v="167" actId="20577"/>
        <pc:sldMkLst>
          <pc:docMk/>
          <pc:sldMk cId="1292362236" sldId="639"/>
        </pc:sldMkLst>
        <pc:spChg chg="mod">
          <ac:chgData name="Thurston, Joel (jt9sz)" userId="S::jt9sz@virginia.edu::0b817237-2e4a-4a07-ab95-9daea5bb5909" providerId="AD" clId="Web-{875FD3F8-D585-4309-B736-357F53A42095}" dt="2023-05-30T21:22:45.716" v="167" actId="20577"/>
          <ac:spMkLst>
            <pc:docMk/>
            <pc:sldMk cId="1292362236" sldId="639"/>
            <ac:spMk id="7" creationId="{0D9BCD8E-65D4-6EE3-E525-1A834BD11A66}"/>
          </ac:spMkLst>
        </pc:spChg>
      </pc:sldChg>
    </pc:docChg>
  </pc:docChgLst>
  <pc:docChgLst>
    <pc:chgData name="Wagle, Prashanth P (frk5pa)" userId="S::frk5pa@virginia.edu::ef86ff82-89ce-449c-bdad-907a36b1ce1e" providerId="AD" clId="Web-{6B985414-6585-4700-9565-E98CECF67A2F}"/>
    <pc:docChg chg="modSld">
      <pc:chgData name="Wagle, Prashanth P (frk5pa)" userId="S::frk5pa@virginia.edu::ef86ff82-89ce-449c-bdad-907a36b1ce1e" providerId="AD" clId="Web-{6B985414-6585-4700-9565-E98CECF67A2F}" dt="2023-06-18T01:15:17.098" v="0" actId="20577"/>
      <pc:docMkLst>
        <pc:docMk/>
      </pc:docMkLst>
      <pc:sldChg chg="modSp">
        <pc:chgData name="Wagle, Prashanth P (frk5pa)" userId="S::frk5pa@virginia.edu::ef86ff82-89ce-449c-bdad-907a36b1ce1e" providerId="AD" clId="Web-{6B985414-6585-4700-9565-E98CECF67A2F}" dt="2023-06-18T01:15:17.098" v="0" actId="20577"/>
        <pc:sldMkLst>
          <pc:docMk/>
          <pc:sldMk cId="4228515188" sldId="638"/>
        </pc:sldMkLst>
        <pc:spChg chg="mod">
          <ac:chgData name="Wagle, Prashanth P (frk5pa)" userId="S::frk5pa@virginia.edu::ef86ff82-89ce-449c-bdad-907a36b1ce1e" providerId="AD" clId="Web-{6B985414-6585-4700-9565-E98CECF67A2F}" dt="2023-06-18T01:15:17.098" v="0" actId="20577"/>
          <ac:spMkLst>
            <pc:docMk/>
            <pc:sldMk cId="4228515188" sldId="638"/>
            <ac:spMk id="7" creationId="{0D9BCD8E-65D4-6EE3-E525-1A834BD11A6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8534063" y="4294188"/>
            <a:ext cx="38163501" cy="21467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538" y="27193461"/>
            <a:ext cx="876300" cy="257622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E8C4F-731C-F24D-9A9E-B4D5C84CE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50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namely U.S. citizens who are African Americans (Black), Hispanic Americans, Native Americans, Asian-Pacific Americans and Sub-Continent Asian Americans. Available for US companies</a:t>
            </a: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5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0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namely U.S. citizens who are African Americans (Black), Hispanic Americans, Native Americans, Asian-Pacific Americans and Sub-Continent Asian Americans. Available for US companies</a:t>
            </a: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9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07897" y="1473518"/>
            <a:ext cx="643170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XCp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2185434"/>
            <a:ext cx="5419628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2185434"/>
            <a:ext cx="5264149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440267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006426" y="2006600"/>
            <a:ext cx="4240107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22987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1738266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7"/>
            <a:ext cx="12192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289" y="2415639"/>
            <a:ext cx="12192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" y="3644103"/>
            <a:ext cx="12192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4"/>
            <a:ext cx="12192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6147131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4239564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1871352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80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rgbClr val="E46C0A"/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692647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142A-2882-934A-B898-661077BB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19E91-BC9C-C149-B560-646710A0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175D-B2D9-2947-8BCF-E687A7FE1857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5927-902C-2946-A5D4-EA29A5F0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E221-DC75-F741-A6CE-F4FCBFC4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D77B-0506-FE43-8A0C-C4BA365F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323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913155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734783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" y="1260721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640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7610611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902"/>
            <a:ext cx="4945311" cy="475861"/>
          </a:xfrm>
          <a:prstGeom prst="rect">
            <a:avLst/>
          </a:prstGeom>
        </p:spPr>
      </p:pic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902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50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36464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7809490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76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0DFBEA-7B27-3749-950B-7DE4151A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lnSpc>
                <a:spcPct val="80000"/>
              </a:lnSpc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5707C-19E4-0943-A995-81D349022A74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2393969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" y="1260721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49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29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9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3402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.png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4" Type="http://schemas.openxmlformats.org/officeDocument/2006/relationships/theme" Target="../theme/theme1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emf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37" y="329676"/>
            <a:ext cx="3711689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82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1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95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44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3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44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  <p:sldLayoutId id="21474837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UVA_Primary_white.eps">
            <a:extLst>
              <a:ext uri="{FF2B5EF4-FFF2-40B4-BE49-F238E27FC236}">
                <a16:creationId xmlns:a16="http://schemas.microsoft.com/office/drawing/2014/main" id="{14E66DA3-969A-1E4A-9C04-CB30DE4BFDE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180" y="6224048"/>
            <a:ext cx="1645920" cy="4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  <p:sldLayoutId id="2147483693" r:id="rId6"/>
    <p:sldLayoutId id="2147483692" r:id="rId7"/>
    <p:sldLayoutId id="2147483695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6"/>
          <p:cNvSpPr/>
          <p:nvPr userDrawn="1"/>
        </p:nvSpPr>
        <p:spPr>
          <a:xfrm>
            <a:off x="2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1" y="277922"/>
            <a:ext cx="1877883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9614" y="457200"/>
            <a:ext cx="12211615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6"/>
          <p:cNvSpPr/>
          <p:nvPr userDrawn="1"/>
        </p:nvSpPr>
        <p:spPr>
          <a:xfrm>
            <a:off x="-3507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67" y="277922"/>
            <a:ext cx="1877883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7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82669" y="5126805"/>
            <a:ext cx="1603756" cy="10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69D511-ACFD-462B-B7FD-5A27EAD693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6364" y="4667429"/>
            <a:ext cx="11805636" cy="346075"/>
          </a:xfrm>
        </p:spPr>
        <p:txBody>
          <a:bodyPr vert="horz" lIns="91440" tIns="45720" rIns="91440" bIns="45720" anchor="t"/>
          <a:lstStyle/>
          <a:p>
            <a:r>
              <a:rPr lang="en-US" sz="2000" i="0"/>
              <a:t>26 May 2023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D3508B-D3B7-427F-A522-8486545203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8715" y="770612"/>
            <a:ext cx="9793937" cy="2352778"/>
          </a:xfrm>
        </p:spPr>
        <p:txBody>
          <a:bodyPr vert="horz" lIns="91440" tIns="45720" rIns="91440" bIns="45720" anchor="t"/>
          <a:lstStyle/>
          <a:p>
            <a:r>
              <a:rPr lang="en-US" sz="4800" b="1">
                <a:latin typeface="ITC Franklin Gothic Std Book" panose="020B0504030503020204" pitchFamily="34" charset="0"/>
              </a:rPr>
              <a:t>Business diversity in Fairfax county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1226B-9723-384F-909B-D7A1E0928151}"/>
              </a:ext>
            </a:extLst>
          </p:cNvPr>
          <p:cNvSpPr txBox="1"/>
          <p:nvPr/>
        </p:nvSpPr>
        <p:spPr>
          <a:xfrm>
            <a:off x="793019" y="2292265"/>
            <a:ext cx="1120579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prstClr val="white"/>
                </a:solidFill>
                <a:latin typeface="ITC Franklin Gothic Std Book" panose="020B0504030503020204" pitchFamily="34" charset="0"/>
              </a:rPr>
              <a:t>Data Commons Project - DSPG </a:t>
            </a:r>
          </a:p>
          <a:p>
            <a:pPr algn="ctr">
              <a:defRPr/>
            </a:pPr>
            <a:endParaRPr lang="en-US" sz="2400">
              <a:solidFill>
                <a:prstClr val="white"/>
              </a:solidFill>
              <a:latin typeface="ITC Franklin Gothic Std Book" panose="020B0504030503020204" pitchFamily="34" charset="0"/>
            </a:endParaRPr>
          </a:p>
          <a:p>
            <a:pPr algn="ctr">
              <a:defRPr/>
            </a:pPr>
            <a:r>
              <a:rPr lang="en-US" sz="2400">
                <a:solidFill>
                  <a:prstClr val="white"/>
                </a:solidFill>
                <a:latin typeface="ITC Franklin Gothic Std Book" panose="020B0504030503020204" pitchFamily="34" charset="0"/>
              </a:rPr>
              <a:t>SDAD-Biocomplexity</a:t>
            </a:r>
          </a:p>
          <a:p>
            <a:pPr algn="ctr">
              <a:defRPr/>
            </a:pPr>
            <a:r>
              <a:rPr lang="en-US" sz="2400">
                <a:solidFill>
                  <a:prstClr val="white"/>
                </a:solidFill>
                <a:latin typeface="ITC Franklin Gothic Std Book" panose="020B0504030503020204" pitchFamily="34" charset="0"/>
              </a:rPr>
              <a:t>Social and Decision Analytics Division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7FA5D-DF0F-FFAC-1160-30919A1B6A90}"/>
              </a:ext>
            </a:extLst>
          </p:cNvPr>
          <p:cNvSpPr txBox="1"/>
          <p:nvPr/>
        </p:nvSpPr>
        <p:spPr>
          <a:xfrm>
            <a:off x="262867" y="4048985"/>
            <a:ext cx="1180563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prstClr val="white"/>
                </a:solidFill>
                <a:latin typeface="ITC Franklin Gothic Std Book" panose="020B0504030503020204" pitchFamily="34" charset="0"/>
              </a:rPr>
              <a:t>Aaron Schroeder, Guy Leonel </a:t>
            </a:r>
            <a:r>
              <a:rPr lang="en-US" sz="2400" err="1">
                <a:solidFill>
                  <a:prstClr val="white"/>
                </a:solidFill>
                <a:latin typeface="ITC Franklin Gothic Std Book" panose="020B0504030503020204" pitchFamily="34" charset="0"/>
              </a:rPr>
              <a:t>Siwe</a:t>
            </a:r>
            <a:r>
              <a:rPr lang="en-US" sz="2400">
                <a:solidFill>
                  <a:prstClr val="white"/>
                </a:solidFill>
                <a:latin typeface="ITC Franklin Gothic Std Book" panose="020B0504030503020204" pitchFamily="34" charset="0"/>
              </a:rPr>
              <a:t>, Joel Thurston</a:t>
            </a:r>
          </a:p>
        </p:txBody>
      </p:sp>
    </p:spTree>
    <p:extLst>
      <p:ext uri="{BB962C8B-B14F-4D97-AF65-F5344CB8AC3E}">
        <p14:creationId xmlns:p14="http://schemas.microsoft.com/office/powerpoint/2010/main" val="136903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0309" y="242436"/>
            <a:ext cx="5896736" cy="51347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59CCD-2D95-0F4F-9C98-C3FF318A2BBA}"/>
              </a:ext>
            </a:extLst>
          </p:cNvPr>
          <p:cNvSpPr txBox="1"/>
          <p:nvPr/>
        </p:nvSpPr>
        <p:spPr>
          <a:xfrm>
            <a:off x="11721314" y="6436348"/>
            <a:ext cx="4723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ITC Franklin Gothic Std Book"/>
              </a:rPr>
              <a:t>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9BCD8E-65D4-6EE3-E525-1A834BD11A66}"/>
              </a:ext>
            </a:extLst>
          </p:cNvPr>
          <p:cNvSpPr txBox="1">
            <a:spLocks/>
          </p:cNvSpPr>
          <p:nvPr/>
        </p:nvSpPr>
        <p:spPr>
          <a:xfrm>
            <a:off x="218661" y="996452"/>
            <a:ext cx="6755085" cy="577845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2F6D"/>
                </a:solidFill>
                <a:latin typeface="Arial"/>
                <a:cs typeface="Arial"/>
              </a:rPr>
              <a:t>Our Social Impact Data Commons seeks to measure the economic diversity of minority-owned businesses in the National Capital Region (DC, MD, VA).</a:t>
            </a:r>
            <a:endParaRPr lang="en-US" sz="18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342900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>
              <a:solidFill>
                <a:srgbClr val="012F6D"/>
              </a:solidFill>
              <a:latin typeface="Arial"/>
              <a:cs typeface="Arial"/>
            </a:endParaRPr>
          </a:p>
          <a:p>
            <a:pPr marL="342900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2F6D"/>
                </a:solidFill>
                <a:latin typeface="Arial"/>
                <a:cs typeface="Arial"/>
              </a:rPr>
              <a:t>Our current best dataset (Mergent Intellect) does not adequately identify businesses owned by minorities, i.e., "</a:t>
            </a:r>
            <a:r>
              <a:rPr lang="en-US" sz="1800" i="1" dirty="0">
                <a:solidFill>
                  <a:srgbClr val="012F6D"/>
                </a:solidFill>
                <a:latin typeface="Arial"/>
                <a:cs typeface="Arial"/>
              </a:rPr>
              <a:t>U.S. companies that are at least 51% owned by, and whose management and daily company operations are controlled by, one or more members of a socially and economically disadvantaged minority group (based on race)."</a:t>
            </a:r>
            <a:endParaRPr lang="en-US" sz="1800" dirty="0">
              <a:solidFill>
                <a:srgbClr val="012F6D"/>
              </a:solidFill>
              <a:latin typeface="Arial"/>
              <a:cs typeface="Arial"/>
            </a:endParaRPr>
          </a:p>
          <a:p>
            <a:pPr marL="342900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>
              <a:solidFill>
                <a:srgbClr val="012F6D"/>
              </a:solidFill>
              <a:latin typeface="Arial"/>
              <a:cs typeface="Arial"/>
            </a:endParaRPr>
          </a:p>
          <a:p>
            <a:pPr marL="342900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2F6D"/>
                </a:solidFill>
                <a:latin typeface="Arial"/>
                <a:cs typeface="Arial"/>
              </a:rPr>
              <a:t>The goal of this project is to develop a predictive model that identifies businesses owned by minorities, matched </a:t>
            </a:r>
            <a:r>
              <a:rPr lang="en-US" sz="1800">
                <a:solidFill>
                  <a:srgbClr val="012F6D"/>
                </a:solidFill>
                <a:latin typeface="Arial"/>
                <a:cs typeface="Arial"/>
              </a:rPr>
              <a:t>against Small Business Administration (SBA) survey.</a:t>
            </a:r>
          </a:p>
          <a:p>
            <a:pPr marL="342900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>
              <a:solidFill>
                <a:srgbClr val="012F6D"/>
              </a:solidFill>
              <a:latin typeface="Arial"/>
              <a:cs typeface="Arial"/>
            </a:endParaRPr>
          </a:p>
          <a:p>
            <a:pPr marL="342900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2F6D"/>
                </a:solidFill>
                <a:latin typeface="Arial"/>
                <a:cs typeface="Arial"/>
              </a:rPr>
              <a:t>Questions:</a:t>
            </a:r>
            <a:endParaRPr lang="en-US" sz="1800" dirty="0">
              <a:cs typeface="Calibri"/>
            </a:endParaRPr>
          </a:p>
          <a:p>
            <a:pPr marL="800100" lvl="1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2F6D"/>
                </a:solidFill>
                <a:latin typeface="Arial"/>
                <a:cs typeface="Arial"/>
              </a:rPr>
              <a:t>How are minority-owned businesses distributed across the NCR?</a:t>
            </a:r>
          </a:p>
          <a:p>
            <a:pPr marL="800100" lvl="1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12F6D"/>
                </a:solidFill>
                <a:latin typeface="Arial"/>
                <a:cs typeface="Arial"/>
              </a:rPr>
              <a:t>What economic activities are these businesses involved in?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C74D73-1309-1167-A12C-96D9BD3D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336" y="877664"/>
            <a:ext cx="5057664" cy="51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1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259CCD-2D95-0F4F-9C98-C3FF318A2BBA}"/>
              </a:ext>
            </a:extLst>
          </p:cNvPr>
          <p:cNvSpPr txBox="1"/>
          <p:nvPr/>
        </p:nvSpPr>
        <p:spPr>
          <a:xfrm>
            <a:off x="11721314" y="6436348"/>
            <a:ext cx="4723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ITC Franklin Gothic Std Book"/>
              </a:rPr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A2641-C39B-1A5D-C03E-5F54644D273C}"/>
              </a:ext>
            </a:extLst>
          </p:cNvPr>
          <p:cNvSpPr txBox="1">
            <a:spLocks/>
          </p:cNvSpPr>
          <p:nvPr/>
        </p:nvSpPr>
        <p:spPr>
          <a:xfrm>
            <a:off x="3147872" y="0"/>
            <a:ext cx="5896736" cy="513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1DD01-C626-952D-23BF-1900EC30E48A}"/>
              </a:ext>
            </a:extLst>
          </p:cNvPr>
          <p:cNvSpPr txBox="1">
            <a:spLocks/>
          </p:cNvSpPr>
          <p:nvPr/>
        </p:nvSpPr>
        <p:spPr>
          <a:xfrm>
            <a:off x="246821" y="513475"/>
            <a:ext cx="11698358" cy="586186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12F6D"/>
                </a:solidFill>
                <a:latin typeface="Arial"/>
                <a:cs typeface="Arial"/>
              </a:rPr>
              <a:t>Data collection</a:t>
            </a: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12F6D"/>
                </a:solidFill>
                <a:latin typeface="Arial"/>
                <a:cs typeface="Arial"/>
              </a:rPr>
              <a:t>Building a listing of minority-owned businesses using several sources, such as:</a:t>
            </a:r>
          </a:p>
          <a:p>
            <a:pPr marL="1257300" lvl="2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12F6D"/>
                </a:solidFill>
                <a:latin typeface="Arial"/>
                <a:cs typeface="Arial"/>
              </a:rPr>
              <a:t>Administrative records (SBSD, Chamber of Commerce, etc.)</a:t>
            </a:r>
          </a:p>
          <a:p>
            <a:pPr marL="1257300" lvl="2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12F6D"/>
                </a:solidFill>
                <a:latin typeface="Arial"/>
                <a:cs typeface="Arial"/>
              </a:rPr>
              <a:t>Magazines and websites</a:t>
            </a:r>
          </a:p>
          <a:p>
            <a:pPr marL="1257300" lvl="2" indent="-342900" algn="just" defTabSz="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12F6D"/>
                </a:solidFill>
                <a:latin typeface="Arial"/>
                <a:cs typeface="Arial"/>
              </a:rPr>
              <a:t>Other relevant sources of data</a:t>
            </a: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12F6D"/>
                </a:solidFill>
                <a:latin typeface="Arial"/>
                <a:cs typeface="Arial"/>
              </a:rPr>
              <a:t>Cross-walk the listings with our Mergent Intellect data</a:t>
            </a:r>
            <a:endParaRPr lang="en-US" sz="2000">
              <a:solidFill>
                <a:srgbClr val="012F6D"/>
              </a:solidFill>
              <a:latin typeface="Arial"/>
              <a:cs typeface="Arial"/>
            </a:endParaRPr>
          </a:p>
          <a:p>
            <a:pPr marL="342900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12F6D"/>
                </a:solidFill>
                <a:latin typeface="Arial"/>
                <a:cs typeface="Arial"/>
              </a:rPr>
              <a:t>Variables selection and modeling</a:t>
            </a: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12F6D"/>
                </a:solidFill>
                <a:latin typeface="Arial"/>
                <a:cs typeface="Arial"/>
              </a:rPr>
              <a:t>Use pre-trained Natural Language Processing (NLP) models </a:t>
            </a:r>
            <a:endParaRPr lang="en-US" sz="1600">
              <a:solidFill>
                <a:srgbClr val="012F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12F6D"/>
                </a:solidFill>
                <a:latin typeface="Arial"/>
                <a:cs typeface="Arial"/>
              </a:rPr>
              <a:t>Build a predictive statistical model of the minority status of a business</a:t>
            </a:r>
          </a:p>
          <a:p>
            <a:pPr marL="342900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12F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lang="en-US" sz="2000">
              <a:solidFill>
                <a:srgbClr val="012F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endParaRPr lang="en-US" sz="2000">
              <a:solidFill>
                <a:srgbClr val="012F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12F6D"/>
                </a:solidFill>
                <a:latin typeface="Arial"/>
                <a:cs typeface="Arial"/>
              </a:rPr>
              <a:t>Model validation, prediction, and analysis</a:t>
            </a: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12F6D"/>
                </a:solidFill>
                <a:latin typeface="Arial"/>
                <a:cs typeface="Arial"/>
              </a:rPr>
              <a:t>Compare the results with the Census (county level) and other reliable sources of information</a:t>
            </a: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12F6D"/>
                </a:solidFill>
                <a:latin typeface="Arial"/>
                <a:cs typeface="Arial"/>
              </a:rPr>
              <a:t>Trends analysis</a:t>
            </a: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12F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FFFD37F-ABC8-D4D7-BE05-C0A426F30F64}"/>
              </a:ext>
            </a:extLst>
          </p:cNvPr>
          <p:cNvSpPr/>
          <p:nvPr/>
        </p:nvSpPr>
        <p:spPr>
          <a:xfrm>
            <a:off x="381830" y="3955773"/>
            <a:ext cx="2852530" cy="13318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Owner’s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Company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Location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Minority population in the location</a:t>
            </a:r>
            <a:endParaRPr lang="en-US" sz="1400">
              <a:cs typeface="Calibri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B4BCCE-4F27-CA53-61A6-AD22A6BED47A}"/>
              </a:ext>
            </a:extLst>
          </p:cNvPr>
          <p:cNvSpPr/>
          <p:nvPr/>
        </p:nvSpPr>
        <p:spPr>
          <a:xfrm>
            <a:off x="4506982" y="4045225"/>
            <a:ext cx="2432607" cy="5764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Owner’s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English company name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074AED-0E6A-6554-A2E8-7E1E091F97E8}"/>
              </a:ext>
            </a:extLst>
          </p:cNvPr>
          <p:cNvCxnSpPr>
            <a:cxnSpLocks/>
          </p:cNvCxnSpPr>
          <p:nvPr/>
        </p:nvCxnSpPr>
        <p:spPr>
          <a:xfrm>
            <a:off x="3234360" y="4333458"/>
            <a:ext cx="1272622" cy="0"/>
          </a:xfrm>
          <a:prstGeom prst="line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44124A-CD4E-6BB8-124A-2FDFDF0C40FB}"/>
              </a:ext>
            </a:extLst>
          </p:cNvPr>
          <p:cNvCxnSpPr>
            <a:cxnSpLocks/>
          </p:cNvCxnSpPr>
          <p:nvPr/>
        </p:nvCxnSpPr>
        <p:spPr>
          <a:xfrm>
            <a:off x="3187628" y="4999382"/>
            <a:ext cx="6453328" cy="0"/>
          </a:xfrm>
          <a:prstGeom prst="line">
            <a:avLst/>
          </a:prstGeom>
          <a:ln w="19050">
            <a:solidFill>
              <a:srgbClr val="4472C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7C40CE-0DE6-D22A-7894-F3719F9315A9}"/>
              </a:ext>
            </a:extLst>
          </p:cNvPr>
          <p:cNvSpPr/>
          <p:nvPr/>
        </p:nvSpPr>
        <p:spPr>
          <a:xfrm>
            <a:off x="9664147" y="3876260"/>
            <a:ext cx="1630017" cy="1351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Minority status of business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737EBC-4D4B-9F09-D0A3-9825165A33DA}"/>
              </a:ext>
            </a:extLst>
          </p:cNvPr>
          <p:cNvCxnSpPr>
            <a:cxnSpLocks/>
          </p:cNvCxnSpPr>
          <p:nvPr/>
        </p:nvCxnSpPr>
        <p:spPr>
          <a:xfrm>
            <a:off x="6962780" y="4333458"/>
            <a:ext cx="2678176" cy="1"/>
          </a:xfrm>
          <a:prstGeom prst="line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FF6A4EF-B0E0-0669-1709-DFB02B9A08FD}"/>
              </a:ext>
            </a:extLst>
          </p:cNvPr>
          <p:cNvSpPr txBox="1"/>
          <p:nvPr/>
        </p:nvSpPr>
        <p:spPr>
          <a:xfrm>
            <a:off x="3399187" y="400546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NLP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44859B-E71F-179E-9A19-4B59CBD6FA7C}"/>
              </a:ext>
            </a:extLst>
          </p:cNvPr>
          <p:cNvSpPr txBox="1"/>
          <p:nvPr/>
        </p:nvSpPr>
        <p:spPr>
          <a:xfrm>
            <a:off x="7782338" y="4399760"/>
            <a:ext cx="172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Statistical model</a:t>
            </a:r>
          </a:p>
        </p:txBody>
      </p:sp>
    </p:spTree>
    <p:extLst>
      <p:ext uri="{BB962C8B-B14F-4D97-AF65-F5344CB8AC3E}">
        <p14:creationId xmlns:p14="http://schemas.microsoft.com/office/powerpoint/2010/main" val="138131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59906" y="341827"/>
            <a:ext cx="8272187" cy="51347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 and Timeline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59CCD-2D95-0F4F-9C98-C3FF318A2BBA}"/>
              </a:ext>
            </a:extLst>
          </p:cNvPr>
          <p:cNvSpPr txBox="1"/>
          <p:nvPr/>
        </p:nvSpPr>
        <p:spPr>
          <a:xfrm>
            <a:off x="11721314" y="6436348"/>
            <a:ext cx="4723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ITC Franklin Gothic Std Book"/>
              </a:rPr>
              <a:t>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9BCD8E-65D4-6EE3-E525-1A834BD11A66}"/>
              </a:ext>
            </a:extLst>
          </p:cNvPr>
          <p:cNvSpPr txBox="1">
            <a:spLocks/>
          </p:cNvSpPr>
          <p:nvPr/>
        </p:nvSpPr>
        <p:spPr>
          <a:xfrm>
            <a:off x="447261" y="1433773"/>
            <a:ext cx="10694504" cy="415201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12F6D"/>
                </a:solidFill>
                <a:latin typeface="Arial"/>
                <a:cs typeface="Arial"/>
              </a:rPr>
              <a:t>Software: R and python (for scraping)</a:t>
            </a:r>
          </a:p>
          <a:p>
            <a:pPr marL="342900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12F6D"/>
                </a:solidFill>
                <a:latin typeface="Arial"/>
                <a:cs typeface="Arial"/>
              </a:rPr>
              <a:t>Knowledge: statistical and NLP models</a:t>
            </a:r>
          </a:p>
          <a:p>
            <a:pPr marL="342900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12F6D"/>
                </a:solidFill>
                <a:latin typeface="Arial"/>
                <a:cs typeface="Arial"/>
              </a:rPr>
              <a:t>Output: codes, report</a:t>
            </a:r>
          </a:p>
          <a:p>
            <a:pPr marL="342900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12F6D"/>
                </a:solidFill>
                <a:latin typeface="Arial"/>
                <a:cs typeface="Arial"/>
              </a:rPr>
              <a:t>Timeline:</a:t>
            </a:r>
            <a:endParaRPr lang="en-US" sz="2000">
              <a:solidFill>
                <a:srgbClr val="012F6D"/>
              </a:solidFill>
              <a:latin typeface="Arial"/>
              <a:cs typeface="Arial"/>
            </a:endParaRP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12F6D"/>
                </a:solidFill>
                <a:latin typeface="Arial"/>
                <a:cs typeface="Arial"/>
              </a:rPr>
              <a:t>04 weeks: data discovery, cleaning, pre-trained model discovery, etc.</a:t>
            </a: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12F6D"/>
                </a:solidFill>
                <a:latin typeface="Arial"/>
                <a:cs typeface="Arial"/>
              </a:rPr>
              <a:t>03 weeks: modeling task</a:t>
            </a:r>
          </a:p>
          <a:p>
            <a:pPr marL="800100" lvl="1" indent="-342900" algn="just" defTabSz="4572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12F6D"/>
                </a:solidFill>
                <a:latin typeface="Arial"/>
                <a:cs typeface="Arial"/>
              </a:rPr>
              <a:t>02 weeks: Analysis and reporting</a:t>
            </a:r>
          </a:p>
        </p:txBody>
      </p:sp>
    </p:spTree>
    <p:extLst>
      <p:ext uri="{BB962C8B-B14F-4D97-AF65-F5344CB8AC3E}">
        <p14:creationId xmlns:p14="http://schemas.microsoft.com/office/powerpoint/2010/main" val="1292362236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02727821-2E31-934A-A32E-C14E5F12B740}"/>
    </a:ext>
  </a:extLst>
</a:theme>
</file>

<file path=ppt/theme/theme10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1.xml><?xml version="1.0" encoding="utf-8"?>
<a:theme xmlns:a="http://schemas.openxmlformats.org/drawingml/2006/main" name="2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2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6E65268A-90BD-E746-9434-590A0B5AC538}"/>
    </a:ext>
  </a:extLst>
</a:theme>
</file>

<file path=ppt/theme/theme13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4.xml><?xml version="1.0" encoding="utf-8"?>
<a:theme xmlns:a="http://schemas.openxmlformats.org/drawingml/2006/main" name="2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6.xml><?xml version="1.0" encoding="utf-8"?>
<a:theme xmlns:a="http://schemas.openxmlformats.org/drawingml/2006/main" name="1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4368A4E1-956E-1D4D-B20B-BDE19238EAF7}"/>
    </a:ext>
  </a:extLst>
</a:theme>
</file>

<file path=ppt/theme/theme17.xml><?xml version="1.0" encoding="utf-8"?>
<a:theme xmlns:a="http://schemas.openxmlformats.org/drawingml/2006/main" name="1_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>
        <a:sp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i="0" u="none" strike="noStrike" kern="1200" cap="none" spc="0" normalizeH="0" baseline="0" noProof="0" dirty="0" smtClean="0">
            <a:ln>
              <a:noFill/>
            </a:ln>
            <a:effectLst/>
            <a:uLnTx/>
            <a:uFillTx/>
            <a:latin typeface="ITC Franklin Gothic Std Book" panose="020B0504030503020204" pitchFamily="34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8.xml><?xml version="1.0" encoding="utf-8"?>
<a:theme xmlns:a="http://schemas.openxmlformats.org/drawingml/2006/main" name="3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rgbClr val="233E50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0C4570A-1D77-7046-B3DE-723FE9619450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434CA7D8-5399-7149-85E4-3B3D3052645F}"/>
    </a:ext>
  </a:extLst>
</a:theme>
</file>

<file path=ppt/theme/theme4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FC5AA49-074C-B140-8DAD-ED0AE7B80A03}"/>
    </a:ext>
  </a:extLst>
</a:theme>
</file>

<file path=ppt/theme/theme5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B7182D6-1745-874B-95D6-18CAC20F0806}"/>
    </a:ext>
  </a:extLst>
</a:theme>
</file>

<file path=ppt/theme/theme6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3DE15A0-8418-BB4A-B272-16A28AFE5ABD}"/>
    </a:ext>
  </a:extLst>
</a:theme>
</file>

<file path=ppt/theme/theme7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CAF1A107-3AEE-A946-94CD-C3F923F9FBB3}"/>
    </a:ext>
  </a:extLst>
</a:theme>
</file>

<file path=ppt/theme/theme8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069C071-F26A-1A4A-B28C-A371727EB3E6}"/>
    </a:ext>
  </a:extLst>
</a:theme>
</file>

<file path=ppt/theme/theme9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BE16229-AED9-D140-8E6D-80BC540ABF8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7" ma:contentTypeDescription="Create a new document." ma:contentTypeScope="" ma:versionID="e87a22b1668461aaba1cb243e9c1a54a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50a2de1385131c5aef9d9d9626e0b05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7a2657dd-b8a5-4c99-8d51-b0b9d254c989"/>
    <ds:schemaRef ds:uri="http://purl.org/dc/elements/1.1/"/>
    <ds:schemaRef ds:uri="5ba80a41-9917-4a22-8f13-cb051ddce64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4B79E8-FCD1-4BF0-BA87-698DA1F702D7}"/>
</file>

<file path=docProps/app.xml><?xml version="1.0" encoding="utf-8"?>
<Properties xmlns="http://schemas.openxmlformats.org/officeDocument/2006/extended-properties" xmlns:vt="http://schemas.openxmlformats.org/officeDocument/2006/docPropsVTypes">
  <Template>title page</Template>
  <Application>Microsoft Office PowerPoint</Application>
  <PresentationFormat>Widescreen</PresentationFormat>
  <Slides>4</Slides>
  <Notes>4</Notes>
  <HiddenSlides>0</HiddenSlide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4</vt:i4>
      </vt:variant>
    </vt:vector>
  </HeadingPairs>
  <TitlesOfParts>
    <vt:vector size="22" baseType="lpstr"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Title Page 2</vt:lpstr>
      <vt:lpstr>Image Small Placeholder</vt:lpstr>
      <vt:lpstr>2_Quote</vt:lpstr>
      <vt:lpstr>Quote</vt:lpstr>
      <vt:lpstr>Title Page 4</vt:lpstr>
      <vt:lpstr>2_Image Small Placeholder</vt:lpstr>
      <vt:lpstr>1_Quote</vt:lpstr>
      <vt:lpstr>1_Image Small Placeholder</vt:lpstr>
      <vt:lpstr>1_Title Page 4</vt:lpstr>
      <vt:lpstr>3_Image Small Placeholder</vt:lpstr>
      <vt:lpstr>PowerPoint Presentation</vt:lpstr>
      <vt:lpstr>Project Description</vt:lpstr>
      <vt:lpstr>PowerPoint Presentation</vt:lpstr>
      <vt:lpstr>Requirements and Timeline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Stephanie Shioo</dc:creator>
  <cp:keywords/>
  <dc:description/>
  <cp:revision>6</cp:revision>
  <cp:lastPrinted>2020-02-07T17:49:54Z</cp:lastPrinted>
  <dcterms:created xsi:type="dcterms:W3CDTF">2018-11-22T14:02:12Z</dcterms:created>
  <dcterms:modified xsi:type="dcterms:W3CDTF">2023-06-18T01:15:17Z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  <property fmtid="{D5CDD505-2E9C-101B-9397-08002B2CF9AE}" pid="3" name="Order">
    <vt:r8>17156100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